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naheim" panose="020B0604020202020204" charset="0"/>
      <p:regular r:id="rId15"/>
    </p:embeddedFont>
    <p:embeddedFont>
      <p:font typeface="Poppins" panose="00000500000000000000" pitchFamily="2" charset="0"/>
      <p:regular r:id="rId16"/>
      <p:bold r:id="rId17"/>
      <p:italic r:id="rId18"/>
      <p:boldItalic r:id="rId19"/>
    </p:embeddedFont>
    <p:embeddedFont>
      <p:font typeface="Poppins SemiBold" panose="000007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FFf2Nf5rlSUgWwAe2Rj3Qagkk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EC40D-C906-4799-AD67-DC08CE927F45}" v="1" dt="2024-09-22T05:09:2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DACEC40D-C906-4799-AD67-DC08CE927F45}"/>
    <pc:docChg chg="modSld">
      <pc:chgData name="Guest User" userId="S::urn:spo:anon#6d9f59ae6419f487a2d2c5ad40e5894ea6a3f1b3ac5f2242da9f1c39d6b7d67a::" providerId="AD" clId="Web-{DACEC40D-C906-4799-AD67-DC08CE927F45}" dt="2024-09-22T05:09:25.235" v="0"/>
      <pc:docMkLst>
        <pc:docMk/>
      </pc:docMkLst>
      <pc:sldChg chg="delSp">
        <pc:chgData name="Guest User" userId="S::urn:spo:anon#6d9f59ae6419f487a2d2c5ad40e5894ea6a3f1b3ac5f2242da9f1c39d6b7d67a::" providerId="AD" clId="Web-{DACEC40D-C906-4799-AD67-DC08CE927F45}" dt="2024-09-22T05:09:25.235" v="0"/>
        <pc:sldMkLst>
          <pc:docMk/>
          <pc:sldMk cId="0" sldId="256"/>
        </pc:sldMkLst>
        <pc:picChg chg="del">
          <ac:chgData name="Guest User" userId="S::urn:spo:anon#6d9f59ae6419f487a2d2c5ad40e5894ea6a3f1b3ac5f2242da9f1c39d6b7d67a::" providerId="AD" clId="Web-{DACEC40D-C906-4799-AD67-DC08CE927F45}" dt="2024-09-22T05:09:25.235" v="0"/>
          <ac:picMkLst>
            <pc:docMk/>
            <pc:sldMk cId="0" sldId="256"/>
            <ac:picMk id="6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af9e1712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aaf9e1712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Activity (24 minutes)</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Role play of a Majlis Session to question a Minister (e.g. Minister of Education)</a:t>
            </a:r>
            <a:endParaRPr/>
          </a:p>
          <a:p>
            <a:pPr marL="158750"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Arrange the classroom to depict the chamber of Majlis.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one student to become the Speaker of Majlis and another student to act as the Secretary General</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2 to 3 students to act as the minister and other officials from the ministry.</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All remaining students act as members of parliament from different constituencies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Assume that the questions have been sent to the minister with 14 day notice accordingly by the Speaker.</a:t>
            </a:r>
            <a:endParaRPr b="0"/>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Sample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What are the consequences of changing the beginning of the academic year?</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How many multipurpose halls are being built throughout the nation?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Which islands are given priority in building multipurpose halls, and on what basis are the islands selected?</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Are there any plans from the ministry to upgrade school libraries and laboratories? If so, what are the plans, and how long would it take to do so?</a:t>
            </a:r>
            <a:endParaRPr b="0"/>
          </a:p>
          <a:p>
            <a:pPr marL="158750" lvl="0" indent="0" algn="l" rtl="0">
              <a:lnSpc>
                <a:spcPct val="100000"/>
              </a:lnSpc>
              <a:spcBef>
                <a:spcPts val="0"/>
              </a:spcBef>
              <a:spcAft>
                <a:spcPts val="0"/>
              </a:spcAft>
              <a:buSzPts val="1100"/>
              <a:buNone/>
            </a:pP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Questioning process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Speaker introduces the session and asks specific Majlis members to proceed with the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Members have to address the other party with proper respect, like honorable minister, and ministers would also have to address members as honorable members.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the question has been posed, the Speaker then gives the minister the chance to answer the question.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Minister may take about 2 minutes to answer the main question and 1 minute to answer the related sub question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all the questions have been answered by the minister, Speaker then thanks the minister and opens the floor to other members to ask any questions.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After this, Speaker again thanks the minister and the members and announces the end of the questioning session.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When asking questions, members should refrain from asking hypothetical questions,  confidential questions, or questions for which the information has already been published in the public domain.</a:t>
            </a:r>
            <a:endParaRPr b="0"/>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The conditions required to become an MP are the following:</a:t>
            </a:r>
            <a:endParaRPr b="0"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a citizen of the Maldives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not a citizen of a foreign country</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a Muslim and a follower of a Sunni school of Islam</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has attained the age of eighteen years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is of sound mind.</a:t>
            </a:r>
            <a:endParaRPr dirty="0"/>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person who has obtained Maldivian citizenship and has Maldivian residence is qualified to be a member of People’s Majlis five years after obtaining citizenship.</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a decreed debt which is not being paid as provided in the judgement;</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been convicted of a criminal offence and is serving a sentence of more than twelve months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Someone who has  has been convicted of a criminal offence and sentenced to a term of more than twelve months, unless a period of three years has elapsed since his release, or pardon for the offence for which he was sentenced</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is a member of the Judiciary.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Electoral Divisions: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Constituencies determined by Elections Commission based on the population of the administrative divisions.</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Font typeface="Arial"/>
              <a:buChar char="-"/>
            </a:pPr>
            <a:r>
              <a:rPr lang="en-US"/>
              <a:t>2 MPs are elected for the 1</a:t>
            </a:r>
            <a:r>
              <a:rPr lang="en-US" baseline="30000"/>
              <a:t>st</a:t>
            </a:r>
            <a:r>
              <a:rPr lang="en-US"/>
              <a:t> 5000 residents in each administrative division.</a:t>
            </a:r>
            <a:endParaRPr/>
          </a:p>
          <a:p>
            <a:pPr marL="171450" lvl="0" indent="-171450" algn="l" rtl="0">
              <a:lnSpc>
                <a:spcPct val="100000"/>
              </a:lnSpc>
              <a:spcBef>
                <a:spcPts val="0"/>
              </a:spcBef>
              <a:spcAft>
                <a:spcPts val="0"/>
              </a:spcAft>
              <a:buSzPts val="1100"/>
              <a:buFont typeface="Arial"/>
              <a:buChar char="-"/>
            </a:pPr>
            <a:r>
              <a:rPr lang="en-US"/>
              <a:t>1 additional member per 5000 residents in excess of rhe 1</a:t>
            </a:r>
            <a:r>
              <a:rPr lang="en-US" baseline="30000"/>
              <a:t>st</a:t>
            </a:r>
            <a:r>
              <a:rPr lang="en-US"/>
              <a:t> 5000.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Electoral Divisions: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Constituencies determined by Elections Commission based on the population of the administrative divisions.</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Font typeface="Arial"/>
              <a:buChar char="-"/>
            </a:pPr>
            <a:r>
              <a:rPr lang="en-US"/>
              <a:t>2 MPs are elected for the 1</a:t>
            </a:r>
            <a:r>
              <a:rPr lang="en-US" baseline="30000"/>
              <a:t>st</a:t>
            </a:r>
            <a:r>
              <a:rPr lang="en-US"/>
              <a:t> 5000 residents in each administrative division.</a:t>
            </a:r>
            <a:endParaRPr/>
          </a:p>
          <a:p>
            <a:pPr marL="171450" lvl="0" indent="-171450" algn="l" rtl="0">
              <a:lnSpc>
                <a:spcPct val="100000"/>
              </a:lnSpc>
              <a:spcBef>
                <a:spcPts val="0"/>
              </a:spcBef>
              <a:spcAft>
                <a:spcPts val="0"/>
              </a:spcAft>
              <a:buSzPts val="1100"/>
              <a:buFont typeface="Arial"/>
              <a:buChar char="-"/>
            </a:pPr>
            <a:r>
              <a:rPr lang="en-US"/>
              <a:t>1 additional member per 5000 residents in excess of rhe 1</a:t>
            </a:r>
            <a:r>
              <a:rPr lang="en-US" baseline="30000"/>
              <a:t>st</a:t>
            </a:r>
            <a:r>
              <a:rPr lang="en-US"/>
              <a:t> 5000.</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main function of People’s Majlis is creating, discussing, and passing legislation.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Any member of the Cabinet or the Government may be required by the People's Majlis to appear in person for its proceedings, answer to questions honestly under oath, and provide any documentation the People's Majlis requests regarding the proper fulfillment of the member's duties and obligations.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Members have the authority to summon and question any person or institution.</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members also have the authority, by a resolution to remove the President or Vice president from office with due process in making.</a:t>
            </a:r>
            <a:endParaRPr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
        <p:cNvGrpSpPr/>
        <p:nvPr/>
      </p:nvGrpSpPr>
      <p:grpSpPr>
        <a:xfrm>
          <a:off x="0" y="0"/>
          <a:ext cx="0" cy="0"/>
          <a:chOff x="0" y="0"/>
          <a:chExt cx="0" cy="0"/>
        </a:xfrm>
      </p:grpSpPr>
      <p:grpSp>
        <p:nvGrpSpPr>
          <p:cNvPr id="54" name="Google Shape;54;p19"/>
          <p:cNvGrpSpPr/>
          <p:nvPr/>
        </p:nvGrpSpPr>
        <p:grpSpPr>
          <a:xfrm>
            <a:off x="-1564200" y="-926587"/>
            <a:ext cx="11389902" cy="7618714"/>
            <a:chOff x="-1564200" y="-926587"/>
            <a:chExt cx="11389902" cy="7618714"/>
          </a:xfrm>
        </p:grpSpPr>
        <p:sp>
          <p:nvSpPr>
            <p:cNvPr id="55" name="Google Shape;55;p19"/>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9"/>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9"/>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9"/>
          <p:cNvGrpSpPr/>
          <p:nvPr/>
        </p:nvGrpSpPr>
        <p:grpSpPr>
          <a:xfrm>
            <a:off x="-111021" y="-1645830"/>
            <a:ext cx="9561958" cy="7422063"/>
            <a:chOff x="-111021" y="-1645830"/>
            <a:chExt cx="9561958" cy="7422063"/>
          </a:xfrm>
        </p:grpSpPr>
        <p:sp>
          <p:nvSpPr>
            <p:cNvPr id="59" name="Google Shape;59;p19"/>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4"/>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4"/>
          <p:cNvGrpSpPr/>
          <p:nvPr/>
        </p:nvGrpSpPr>
        <p:grpSpPr>
          <a:xfrm>
            <a:off x="-801676" y="-1619242"/>
            <a:ext cx="9514225" cy="8244806"/>
            <a:chOff x="-801676" y="-1619242"/>
            <a:chExt cx="9514225" cy="8244806"/>
          </a:xfrm>
        </p:grpSpPr>
        <p:sp>
          <p:nvSpPr>
            <p:cNvPr id="13" name="Google Shape;13;p14"/>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4"/>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5548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 name="Google Shape;18;p15"/>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5"/>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5"/>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5"/>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 name="Google Shape;22;p15"/>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 name="Google Shape;23;p15"/>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4" name="Google Shape;24;p15"/>
          <p:cNvGrpSpPr/>
          <p:nvPr/>
        </p:nvGrpSpPr>
        <p:grpSpPr>
          <a:xfrm>
            <a:off x="-200693" y="-87913"/>
            <a:ext cx="9471898" cy="5528307"/>
            <a:chOff x="-200693" y="-87913"/>
            <a:chExt cx="9471898" cy="5528307"/>
          </a:xfrm>
        </p:grpSpPr>
        <p:sp>
          <p:nvSpPr>
            <p:cNvPr id="25" name="Google Shape;25;p15"/>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15"/>
          <p:cNvGrpSpPr/>
          <p:nvPr/>
        </p:nvGrpSpPr>
        <p:grpSpPr>
          <a:xfrm>
            <a:off x="-1571177" y="-207910"/>
            <a:ext cx="13271784" cy="7441824"/>
            <a:chOff x="-1571177" y="-207910"/>
            <a:chExt cx="13271784" cy="7441824"/>
          </a:xfrm>
        </p:grpSpPr>
        <p:sp>
          <p:nvSpPr>
            <p:cNvPr id="28" name="Google Shape;28;p15"/>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4135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 name="Google Shape;32;p16"/>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6"/>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6"/>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16"/>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7" name="Google Shape;37;p16"/>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8" name="Google Shape;38;p16"/>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 name="Google Shape;39;p16"/>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 name="Google Shape;40;p16"/>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16"/>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6"/>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900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5" name="Google Shape;45;p17"/>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6" name="Google Shape;46;p17"/>
          <p:cNvGrpSpPr/>
          <p:nvPr/>
        </p:nvGrpSpPr>
        <p:grpSpPr>
          <a:xfrm>
            <a:off x="-318462" y="-687097"/>
            <a:ext cx="9780924" cy="5982933"/>
            <a:chOff x="-536260" y="-781832"/>
            <a:chExt cx="9780924" cy="5982933"/>
          </a:xfrm>
        </p:grpSpPr>
        <p:sp>
          <p:nvSpPr>
            <p:cNvPr id="47" name="Google Shape;47;p17"/>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7"/>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49;p17"/>
          <p:cNvGrpSpPr/>
          <p:nvPr/>
        </p:nvGrpSpPr>
        <p:grpSpPr>
          <a:xfrm>
            <a:off x="-1401327" y="-1572694"/>
            <a:ext cx="11433610" cy="8238756"/>
            <a:chOff x="-1397208" y="-1548742"/>
            <a:chExt cx="11433610" cy="8238756"/>
          </a:xfrm>
        </p:grpSpPr>
        <p:sp>
          <p:nvSpPr>
            <p:cNvPr id="50" name="Google Shape;50;p17"/>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7"/>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84325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3"/>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J-6AC_6L9A8m3kqTgZeUeKlXdi9esFa-/view"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755412" y="668136"/>
            <a:ext cx="5553233" cy="209987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US" sz="1600" dirty="0">
                <a:solidFill>
                  <a:srgbClr val="301600"/>
                </a:solidFill>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Members of Parliament</a:t>
            </a:r>
            <a:endParaRPr sz="5400" i="1" dirty="0">
              <a:solidFill>
                <a:srgbClr val="3016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Google Shape;67;p1"/>
          <p:cNvSpPr txBox="1">
            <a:spLocks noGrp="1"/>
          </p:cNvSpPr>
          <p:nvPr>
            <p:ph type="subTitle" idx="1"/>
          </p:nvPr>
        </p:nvSpPr>
        <p:spPr>
          <a:xfrm>
            <a:off x="818881" y="39344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Key Stage 4</a:t>
            </a:r>
            <a:endParaRPr dirty="0"/>
          </a:p>
        </p:txBody>
      </p:sp>
      <p:sp>
        <p:nvSpPr>
          <p:cNvPr id="68" name="Google Shape;68;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aaf9e1712c_0_1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endParaRPr/>
          </a:p>
        </p:txBody>
      </p:sp>
      <p:sp>
        <p:nvSpPr>
          <p:cNvPr id="185" name="Google Shape;185;g2aaf9e1712c_0_10"/>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aaf9e1712c_0_10"/>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aaf9e1712c_0_10"/>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aaf9e1712c_0_10"/>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89" name="Google Shape;189;g2aaf9e1712c_0_10"/>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90" name="Google Shape;190;g2aaf9e1712c_0_10"/>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191" name="Google Shape;191;g2aaf9e1712c_0_10"/>
          <p:cNvSpPr txBox="1"/>
          <p:nvPr/>
        </p:nvSpPr>
        <p:spPr>
          <a:xfrm>
            <a:off x="2233135" y="4610389"/>
            <a:ext cx="674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Poppins"/>
                <a:ea typeface="Poppins"/>
                <a:cs typeface="Poppins"/>
                <a:sym typeface="Poppins"/>
              </a:rPr>
              <a:t>Video credit: People’s Majlis, </a:t>
            </a:r>
            <a:r>
              <a:rPr lang="en-US" sz="1400" b="0" i="0" u="none" strike="noStrike" cap="none" dirty="0" err="1">
                <a:solidFill>
                  <a:schemeClr val="dk1"/>
                </a:solidFill>
                <a:latin typeface="Poppins"/>
                <a:ea typeface="Poppins"/>
                <a:cs typeface="Poppins"/>
                <a:sym typeface="Poppins"/>
              </a:rPr>
              <a:t>Raajje</a:t>
            </a:r>
            <a:r>
              <a:rPr lang="en-US" sz="1400" b="0" i="0" u="none" strike="noStrike" cap="none" dirty="0">
                <a:solidFill>
                  <a:schemeClr val="dk1"/>
                </a:solidFill>
                <a:latin typeface="Poppins"/>
                <a:ea typeface="Poppins"/>
                <a:cs typeface="Poppins"/>
                <a:sym typeface="Poppins"/>
              </a:rPr>
              <a:t> TV</a:t>
            </a:r>
            <a:endParaRPr sz="1400" b="0" i="0" u="none" strike="noStrike" cap="none" dirty="0">
              <a:solidFill>
                <a:schemeClr val="dk1"/>
              </a:solidFill>
              <a:latin typeface="Poppins"/>
              <a:ea typeface="Poppins"/>
              <a:cs typeface="Poppins"/>
              <a:sym typeface="Poppins"/>
            </a:endParaRPr>
          </a:p>
        </p:txBody>
      </p:sp>
      <p:pic>
        <p:nvPicPr>
          <p:cNvPr id="192" name="Google Shape;192;g2aaf9e1712c_0_10" title="(1037) 19th #Majlis - 38th Sitting of 3rd Session of 2022 (Part 1) - YouTube - Google Chrome 2023-12-31 11-00-16.mp4">
            <a:hlinkClick r:id="rId3"/>
          </p:cNvPr>
          <p:cNvPicPr preferRelativeResize="0"/>
          <p:nvPr/>
        </p:nvPicPr>
        <p:blipFill>
          <a:blip r:embed="rId4">
            <a:alphaModFix/>
          </a:blip>
          <a:stretch>
            <a:fillRect/>
          </a:stretch>
        </p:blipFill>
        <p:spPr>
          <a:xfrm>
            <a:off x="420778" y="124444"/>
            <a:ext cx="8003222" cy="451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805806" y="853926"/>
            <a:ext cx="5829772"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3200">
                <a:latin typeface="Poppins SemiBold"/>
                <a:ea typeface="Poppins SemiBold"/>
                <a:cs typeface="Poppins SemiBold"/>
                <a:sym typeface="Poppins SemiBold"/>
              </a:rPr>
              <a:t>Privilege of members</a:t>
            </a:r>
            <a:endParaRPr sz="3200">
              <a:latin typeface="Poppins SemiBold"/>
              <a:ea typeface="Poppins SemiBold"/>
              <a:cs typeface="Poppins SemiBold"/>
              <a:sym typeface="Poppins SemiBold"/>
            </a:endParaRPr>
          </a:p>
        </p:txBody>
      </p:sp>
      <p:sp>
        <p:nvSpPr>
          <p:cNvPr id="198" name="Google Shape;198;p11"/>
          <p:cNvSpPr txBox="1">
            <a:spLocks noGrp="1"/>
          </p:cNvSpPr>
          <p:nvPr>
            <p:ph type="subTitle" idx="1"/>
          </p:nvPr>
        </p:nvSpPr>
        <p:spPr>
          <a:xfrm>
            <a:off x="896422" y="1965000"/>
            <a:ext cx="6941880" cy="2293961"/>
          </a:xfrm>
          <a:prstGeom prst="rect">
            <a:avLst/>
          </a:prstGeom>
          <a:noFill/>
          <a:ln>
            <a:noFill/>
          </a:ln>
        </p:spPr>
        <p:txBody>
          <a:bodyPr spcFirstLastPara="1" wrap="square" lIns="91425" tIns="91425" rIns="91425" bIns="91425" anchor="t" anchorCtr="0">
            <a:noAutofit/>
          </a:bodyPr>
          <a:lstStyle/>
          <a:p>
            <a:pPr marL="117475" lvl="0" indent="0" algn="just" rtl="0">
              <a:lnSpc>
                <a:spcPct val="150000"/>
              </a:lnSpc>
              <a:spcBef>
                <a:spcPts val="0"/>
              </a:spcBef>
              <a:spcAft>
                <a:spcPts val="0"/>
              </a:spcAft>
              <a:buSzPts val="1400"/>
              <a:buNone/>
            </a:pPr>
            <a:r>
              <a:rPr lang="en-US"/>
              <a:t>No member or other person shall be subject to any proceedings in any court, nor shall any person be subject to any inquiry, arrest, detention, or prosecution, provided that the same is not in violation of tenet of Islam, in relation to anything said in, produced before, or submitted to the People's Majlis or any of its committees, or in relation to any vote cast</a:t>
            </a:r>
            <a:endParaRPr sz="1600">
              <a:latin typeface="Calibri"/>
              <a:ea typeface="Calibri"/>
              <a:cs typeface="Calibri"/>
              <a:sym typeface="Calibri"/>
            </a:endParaRPr>
          </a:p>
        </p:txBody>
      </p:sp>
      <p:sp>
        <p:nvSpPr>
          <p:cNvPr id="199" name="Google Shape;199;p11"/>
          <p:cNvSpPr/>
          <p:nvPr/>
        </p:nvSpPr>
        <p:spPr>
          <a:xfrm>
            <a:off x="6744911" y="625837"/>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1"/>
          <p:cNvSpPr txBox="1"/>
          <p:nvPr/>
        </p:nvSpPr>
        <p:spPr>
          <a:xfrm>
            <a:off x="6862803" y="849424"/>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11" descr="Lecturer"/>
          <p:cNvPicPr preferRelativeResize="0"/>
          <p:nvPr/>
        </p:nvPicPr>
        <p:blipFill rotWithShape="1">
          <a:blip r:embed="rId3">
            <a:alphaModFix/>
          </a:blip>
          <a:srcRect/>
          <a:stretch/>
        </p:blipFill>
        <p:spPr>
          <a:xfrm>
            <a:off x="7187325" y="951107"/>
            <a:ext cx="638434" cy="638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p:nvPr/>
        </p:nvSpPr>
        <p:spPr>
          <a:xfrm>
            <a:off x="7063409" y="317012"/>
            <a:ext cx="1360591" cy="111470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2"/>
          <p:cNvSpPr txBox="1"/>
          <p:nvPr/>
        </p:nvSpPr>
        <p:spPr>
          <a:xfrm>
            <a:off x="1022302" y="1152598"/>
            <a:ext cx="5291826" cy="859380"/>
          </a:xfrm>
          <a:prstGeom prst="rect">
            <a:avLst/>
          </a:prstGeom>
          <a:noFill/>
          <a:ln>
            <a:noFill/>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Role play of a Majlis Committee meeting. </a:t>
            </a:r>
          </a:p>
          <a:p>
            <a:pPr marL="0" marR="0" lvl="0" indent="0" algn="just" rtl="0">
              <a:lnSpc>
                <a:spcPct val="15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Poppins"/>
              <a:ea typeface="Poppins"/>
              <a:cs typeface="Poppins"/>
              <a:sym typeface="Poppins"/>
            </a:endParaRPr>
          </a:p>
        </p:txBody>
      </p:sp>
      <p:sp>
        <p:nvSpPr>
          <p:cNvPr id="208" name="Google Shape;208;p12"/>
          <p:cNvSpPr txBox="1"/>
          <p:nvPr/>
        </p:nvSpPr>
        <p:spPr>
          <a:xfrm>
            <a:off x="1551859" y="2917873"/>
            <a:ext cx="7261421"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09" name="Google Shape;209;p1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Activity:</a:t>
            </a:r>
            <a:br>
              <a:rPr lang="en-US" dirty="0"/>
            </a:br>
            <a:endParaRPr dirty="0"/>
          </a:p>
        </p:txBody>
      </p:sp>
      <p:pic>
        <p:nvPicPr>
          <p:cNvPr id="8" name="Picture 7" descr="A group of people sitting in a meeting&#10;&#10;Description automatically generated">
            <a:extLst>
              <a:ext uri="{FF2B5EF4-FFF2-40B4-BE49-F238E27FC236}">
                <a16:creationId xmlns:a16="http://schemas.microsoft.com/office/drawing/2014/main" id="{0F74B3B8-5C6C-8F8B-6D0D-D65E6EE657C6}"/>
              </a:ext>
            </a:extLst>
          </p:cNvPr>
          <p:cNvPicPr>
            <a:picLocks noChangeAspect="1"/>
          </p:cNvPicPr>
          <p:nvPr/>
        </p:nvPicPr>
        <p:blipFill>
          <a:blip r:embed="rId3"/>
          <a:stretch>
            <a:fillRect/>
          </a:stretch>
        </p:blipFill>
        <p:spPr>
          <a:xfrm>
            <a:off x="2729406" y="2225627"/>
            <a:ext cx="4268276" cy="2755659"/>
          </a:xfrm>
          <a:prstGeom prst="rect">
            <a:avLst/>
          </a:prstGeom>
        </p:spPr>
      </p:pic>
      <p:pic>
        <p:nvPicPr>
          <p:cNvPr id="10" name="Graphic 9" descr="Meeting with solid fill">
            <a:extLst>
              <a:ext uri="{FF2B5EF4-FFF2-40B4-BE49-F238E27FC236}">
                <a16:creationId xmlns:a16="http://schemas.microsoft.com/office/drawing/2014/main" id="{DD3F3636-6259-7D7C-3782-E6621CEB64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7367" y="507037"/>
            <a:ext cx="753784" cy="7537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328018" y="52706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accent5"/>
                </a:solidFill>
                <a:latin typeface="Poppins SemiBold"/>
                <a:ea typeface="Poppins SemiBold"/>
                <a:cs typeface="Poppins SemiBold"/>
                <a:sym typeface="Poppins SemiBold"/>
              </a:rPr>
              <a:t>Who is a Member of Parliament or MP?</a:t>
            </a:r>
            <a:endParaRPr dirty="0"/>
          </a:p>
        </p:txBody>
      </p:sp>
      <p:sp>
        <p:nvSpPr>
          <p:cNvPr id="75" name="Google Shape;75;p2"/>
          <p:cNvSpPr txBox="1">
            <a:spLocks noGrp="1"/>
          </p:cNvSpPr>
          <p:nvPr>
            <p:ph type="subTitle" idx="3"/>
          </p:nvPr>
        </p:nvSpPr>
        <p:spPr>
          <a:xfrm>
            <a:off x="1164160" y="1208935"/>
            <a:ext cx="6031715" cy="2415921"/>
          </a:xfrm>
          <a:prstGeom prst="rect">
            <a:avLst/>
          </a:prstGeom>
          <a:noFill/>
          <a:ln>
            <a:noFill/>
          </a:ln>
        </p:spPr>
        <p:txBody>
          <a:bodyPr spcFirstLastPara="1" wrap="square" lIns="91425" tIns="91425" rIns="91425" bIns="91425" anchor="t" anchorCtr="0">
            <a:noAutofit/>
          </a:bodyPr>
          <a:lstStyle/>
          <a:p>
            <a:pPr marL="117475" lvl="0" indent="0" algn="l" rtl="0">
              <a:lnSpc>
                <a:spcPct val="107000"/>
              </a:lnSpc>
              <a:spcBef>
                <a:spcPts val="0"/>
              </a:spcBef>
              <a:spcAft>
                <a:spcPts val="800"/>
              </a:spcAft>
              <a:buSzPts val="1400"/>
              <a:buNone/>
            </a:pPr>
            <a:r>
              <a:rPr lang="en-US" sz="2000" dirty="0">
                <a:latin typeface="Calibri"/>
                <a:ea typeface="Calibri"/>
                <a:cs typeface="Calibri"/>
                <a:sym typeface="Calibri"/>
              </a:rPr>
              <a:t>A </a:t>
            </a:r>
            <a:r>
              <a:rPr lang="en-US" sz="2000" dirty="0">
                <a:solidFill>
                  <a:schemeClr val="bg1">
                    <a:lumMod val="50000"/>
                  </a:schemeClr>
                </a:solidFill>
                <a:latin typeface="Calibri"/>
                <a:ea typeface="Calibri"/>
                <a:cs typeface="Calibri"/>
                <a:sym typeface="Calibri"/>
              </a:rPr>
              <a:t>Member of Parliament (MP)</a:t>
            </a:r>
            <a:r>
              <a:rPr lang="en-US" sz="2000" dirty="0">
                <a:latin typeface="Calibri"/>
                <a:ea typeface="Calibri"/>
                <a:cs typeface="Calibri"/>
                <a:sym typeface="Calibri"/>
              </a:rPr>
              <a:t> is an individual who has been elected by the people to represent a specific geographic area, known as a </a:t>
            </a:r>
            <a:r>
              <a:rPr lang="en-US" sz="2000" b="1" i="1" dirty="0">
                <a:solidFill>
                  <a:schemeClr val="bg1">
                    <a:lumMod val="50000"/>
                  </a:schemeClr>
                </a:solidFill>
                <a:latin typeface="Calibri"/>
                <a:ea typeface="Calibri"/>
                <a:cs typeface="Calibri"/>
                <a:sym typeface="Calibri"/>
              </a:rPr>
              <a:t>Constituency</a:t>
            </a:r>
            <a:r>
              <a:rPr lang="en-US" sz="2000" dirty="0">
                <a:latin typeface="Calibri"/>
                <a:ea typeface="Calibri"/>
                <a:cs typeface="Calibri"/>
                <a:sym typeface="Calibri"/>
              </a:rPr>
              <a:t> in the parliament.</a:t>
            </a:r>
            <a:endParaRPr sz="2000" dirty="0">
              <a:latin typeface="Calibri"/>
              <a:ea typeface="Calibri"/>
              <a:cs typeface="Calibri"/>
              <a:sym typeface="Calibri"/>
            </a:endParaRPr>
          </a:p>
        </p:txBody>
      </p:sp>
      <p:pic>
        <p:nvPicPr>
          <p:cNvPr id="3" name="Picture 2" descr="A person pointing at a book&#10;&#10;Description automatically generated">
            <a:extLst>
              <a:ext uri="{FF2B5EF4-FFF2-40B4-BE49-F238E27FC236}">
                <a16:creationId xmlns:a16="http://schemas.microsoft.com/office/drawing/2014/main" id="{C29CA00C-E959-D841-6FDB-97301D07F28E}"/>
              </a:ext>
            </a:extLst>
          </p:cNvPr>
          <p:cNvPicPr>
            <a:picLocks noChangeAspect="1"/>
          </p:cNvPicPr>
          <p:nvPr/>
        </p:nvPicPr>
        <p:blipFill>
          <a:blip r:embed="rId3"/>
          <a:stretch>
            <a:fillRect/>
          </a:stretch>
        </p:blipFill>
        <p:spPr>
          <a:xfrm>
            <a:off x="4848984" y="2496282"/>
            <a:ext cx="4063016" cy="2623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p:nvPr/>
        </p:nvSpPr>
        <p:spPr>
          <a:xfrm>
            <a:off x="1075806" y="2676847"/>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txBox="1">
            <a:spLocks noGrp="1"/>
          </p:cNvSpPr>
          <p:nvPr>
            <p:ph type="title"/>
          </p:nvPr>
        </p:nvSpPr>
        <p:spPr>
          <a:xfrm>
            <a:off x="186600" y="297508"/>
            <a:ext cx="771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Who can become an MP?</a:t>
            </a:r>
            <a:endParaRPr dirty="0"/>
          </a:p>
        </p:txBody>
      </p:sp>
      <p:sp>
        <p:nvSpPr>
          <p:cNvPr id="83" name="Google Shape;83;p3"/>
          <p:cNvSpPr txBox="1">
            <a:spLocks noGrp="1"/>
          </p:cNvSpPr>
          <p:nvPr>
            <p:ph type="title" idx="6"/>
          </p:nvPr>
        </p:nvSpPr>
        <p:spPr>
          <a:xfrm>
            <a:off x="1151859" y="2792097"/>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03</a:t>
            </a:r>
            <a:endParaRPr/>
          </a:p>
        </p:txBody>
      </p:sp>
      <p:sp>
        <p:nvSpPr>
          <p:cNvPr id="84" name="Google Shape;84;p3"/>
          <p:cNvSpPr/>
          <p:nvPr/>
        </p:nvSpPr>
        <p:spPr>
          <a:xfrm rot="-8999907">
            <a:off x="1022469" y="1849519"/>
            <a:ext cx="838167" cy="67808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1071260" y="1141675"/>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txBox="1">
            <a:spLocks noGrp="1"/>
          </p:cNvSpPr>
          <p:nvPr>
            <p:ph type="title" idx="4"/>
          </p:nvPr>
        </p:nvSpPr>
        <p:spPr>
          <a:xfrm>
            <a:off x="1151859" y="1256932"/>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01</a:t>
            </a:r>
            <a:endParaRPr/>
          </a:p>
        </p:txBody>
      </p:sp>
      <p:sp>
        <p:nvSpPr>
          <p:cNvPr id="87" name="Google Shape;87;p3"/>
          <p:cNvSpPr txBox="1">
            <a:spLocks noGrp="1"/>
          </p:cNvSpPr>
          <p:nvPr>
            <p:ph type="title" idx="5"/>
          </p:nvPr>
        </p:nvSpPr>
        <p:spPr>
          <a:xfrm>
            <a:off x="1147313" y="1994434"/>
            <a:ext cx="686100"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US"/>
              <a:t>02</a:t>
            </a:r>
            <a:endParaRPr/>
          </a:p>
        </p:txBody>
      </p:sp>
      <p:sp>
        <p:nvSpPr>
          <p:cNvPr id="88" name="Google Shape;88;p3"/>
          <p:cNvSpPr txBox="1">
            <a:spLocks noGrp="1"/>
          </p:cNvSpPr>
          <p:nvPr>
            <p:ph type="subTitle" idx="7"/>
          </p:nvPr>
        </p:nvSpPr>
        <p:spPr>
          <a:xfrm>
            <a:off x="1918559" y="1171692"/>
            <a:ext cx="4139342" cy="57269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dirty="0"/>
              <a:t>a Citizen of the Maldives</a:t>
            </a:r>
            <a:endParaRPr dirty="0"/>
          </a:p>
        </p:txBody>
      </p:sp>
      <p:sp>
        <p:nvSpPr>
          <p:cNvPr id="89" name="Google Shape;89;p3"/>
          <p:cNvSpPr txBox="1">
            <a:spLocks noGrp="1"/>
          </p:cNvSpPr>
          <p:nvPr>
            <p:ph type="subTitle" idx="8"/>
          </p:nvPr>
        </p:nvSpPr>
        <p:spPr>
          <a:xfrm>
            <a:off x="1909466" y="2031957"/>
            <a:ext cx="5456534" cy="447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dirty="0"/>
              <a:t>not a Citizen of a foreign country</a:t>
            </a:r>
            <a:endParaRPr dirty="0"/>
          </a:p>
        </p:txBody>
      </p:sp>
      <p:sp>
        <p:nvSpPr>
          <p:cNvPr id="90" name="Google Shape;90;p3"/>
          <p:cNvSpPr/>
          <p:nvPr/>
        </p:nvSpPr>
        <p:spPr>
          <a:xfrm>
            <a:off x="6848416" y="419624"/>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txBox="1"/>
          <p:nvPr/>
        </p:nvSpPr>
        <p:spPr>
          <a:xfrm>
            <a:off x="6966307" y="866800"/>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p3" descr="Questions"/>
          <p:cNvPicPr preferRelativeResize="0"/>
          <p:nvPr/>
        </p:nvPicPr>
        <p:blipFill rotWithShape="1">
          <a:blip r:embed="rId3">
            <a:alphaModFix/>
          </a:blip>
          <a:srcRect/>
          <a:stretch/>
        </p:blipFill>
        <p:spPr>
          <a:xfrm>
            <a:off x="7109149" y="595715"/>
            <a:ext cx="635483" cy="635483"/>
          </a:xfrm>
          <a:prstGeom prst="rect">
            <a:avLst/>
          </a:prstGeom>
          <a:noFill/>
          <a:ln>
            <a:noFill/>
          </a:ln>
        </p:spPr>
      </p:pic>
      <p:sp>
        <p:nvSpPr>
          <p:cNvPr id="93" name="Google Shape;93;p3"/>
          <p:cNvSpPr/>
          <p:nvPr/>
        </p:nvSpPr>
        <p:spPr>
          <a:xfrm rot="3130743">
            <a:off x="1069402" y="3433534"/>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txBox="1"/>
          <p:nvPr/>
        </p:nvSpPr>
        <p:spPr>
          <a:xfrm>
            <a:off x="1145455" y="3548784"/>
            <a:ext cx="686100" cy="4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Poppins SemiBold"/>
              <a:buNone/>
            </a:pPr>
            <a:r>
              <a:rPr lang="en-US" sz="3000" b="0" i="0" u="none" strike="noStrike" cap="none">
                <a:solidFill>
                  <a:schemeClr val="dk1"/>
                </a:solidFill>
                <a:latin typeface="Poppins SemiBold"/>
                <a:ea typeface="Poppins SemiBold"/>
                <a:cs typeface="Poppins SemiBold"/>
                <a:sym typeface="Poppins SemiBold"/>
              </a:rPr>
              <a:t>04</a:t>
            </a: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rot="-8601003">
            <a:off x="1040598" y="4211538"/>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txBox="1"/>
          <p:nvPr/>
        </p:nvSpPr>
        <p:spPr>
          <a:xfrm>
            <a:off x="1145455" y="4326794"/>
            <a:ext cx="686100" cy="4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0"/>
              <a:buFont typeface="Poppins SemiBold"/>
              <a:buNone/>
            </a:pPr>
            <a:r>
              <a:rPr lang="en-US" sz="3000" b="0" i="0" u="none" strike="noStrike" cap="none">
                <a:solidFill>
                  <a:schemeClr val="dk1"/>
                </a:solidFill>
                <a:latin typeface="Poppins SemiBold"/>
                <a:ea typeface="Poppins SemiBold"/>
                <a:cs typeface="Poppins SemiBold"/>
                <a:sym typeface="Poppins SemiBold"/>
              </a:rPr>
              <a:t>05</a:t>
            </a: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1974012" y="3534777"/>
            <a:ext cx="647154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Poppins SemiBold"/>
                <a:ea typeface="Poppins SemiBold"/>
                <a:cs typeface="Poppins SemiBold"/>
                <a:sym typeface="Poppins SemiBold"/>
              </a:rPr>
              <a:t>has attained the age of Eighteen years</a:t>
            </a:r>
            <a:endParaRPr sz="1400" b="0" i="0" u="none" strike="noStrike" cap="none" dirty="0">
              <a:solidFill>
                <a:srgbClr val="000000"/>
              </a:solidFill>
              <a:latin typeface="Arial"/>
              <a:ea typeface="Arial"/>
              <a:cs typeface="Arial"/>
              <a:sym typeface="Arial"/>
            </a:endParaRPr>
          </a:p>
        </p:txBody>
      </p:sp>
      <p:sp>
        <p:nvSpPr>
          <p:cNvPr id="98" name="Google Shape;98;p3"/>
          <p:cNvSpPr/>
          <p:nvPr/>
        </p:nvSpPr>
        <p:spPr>
          <a:xfrm>
            <a:off x="1974012" y="4239093"/>
            <a:ext cx="7083835"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Poppins SemiBold"/>
                <a:ea typeface="Poppins SemiBold"/>
                <a:cs typeface="Poppins SemiBold"/>
                <a:sym typeface="Poppins SemiBold"/>
              </a:rPr>
              <a:t>is of sound mind</a:t>
            </a:r>
            <a:endParaRPr sz="1600" b="0" i="1" u="none" strike="noStrike" cap="none">
              <a:solidFill>
                <a:srgbClr val="595959"/>
              </a:solidFill>
              <a:latin typeface="Anaheim"/>
              <a:ea typeface="Anaheim"/>
              <a:cs typeface="Anaheim"/>
              <a:sym typeface="Anaheim"/>
            </a:endParaRPr>
          </a:p>
        </p:txBody>
      </p:sp>
      <p:sp>
        <p:nvSpPr>
          <p:cNvPr id="99" name="Google Shape;99;p3"/>
          <p:cNvSpPr/>
          <p:nvPr/>
        </p:nvSpPr>
        <p:spPr>
          <a:xfrm>
            <a:off x="1918558" y="2676388"/>
            <a:ext cx="708383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Poppins SemiBold"/>
                <a:ea typeface="Poppins SemiBold"/>
                <a:cs typeface="Poppins SemiBold"/>
                <a:sym typeface="Poppins SemiBold"/>
              </a:rPr>
              <a:t>a Muslim and a follower of Sunni school of Islam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p:nvPr/>
        </p:nvSpPr>
        <p:spPr>
          <a:xfrm>
            <a:off x="223185" y="94432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223185" y="1722997"/>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23185" y="2453686"/>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30793" y="3967147"/>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txBox="1">
            <a:spLocks noGrp="1"/>
          </p:cNvSpPr>
          <p:nvPr>
            <p:ph type="title"/>
          </p:nvPr>
        </p:nvSpPr>
        <p:spPr>
          <a:xfrm>
            <a:off x="223185" y="221589"/>
            <a:ext cx="6654222" cy="1010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3200"/>
              <a:t>Who cannot become an MP?</a:t>
            </a:r>
            <a:endParaRPr sz="3200"/>
          </a:p>
        </p:txBody>
      </p:sp>
      <p:sp>
        <p:nvSpPr>
          <p:cNvPr id="109" name="Google Shape;109;p4"/>
          <p:cNvSpPr txBox="1">
            <a:spLocks noGrp="1"/>
          </p:cNvSpPr>
          <p:nvPr>
            <p:ph type="subTitle" idx="1"/>
          </p:nvPr>
        </p:nvSpPr>
        <p:spPr>
          <a:xfrm>
            <a:off x="348914" y="913573"/>
            <a:ext cx="7885993" cy="4008337"/>
          </a:xfrm>
          <a:prstGeom prst="rect">
            <a:avLst/>
          </a:prstGeom>
          <a:noFill/>
          <a:ln>
            <a:noFill/>
          </a:ln>
        </p:spPr>
        <p:txBody>
          <a:bodyPr spcFirstLastPara="1" wrap="square" lIns="91425" tIns="91425" rIns="91425" bIns="91425" anchor="t" anchorCtr="0">
            <a:noAutofit/>
          </a:bodyPr>
          <a:lstStyle/>
          <a:p>
            <a:pPr marL="482600" lvl="0" indent="-342900" algn="just" rtl="0">
              <a:lnSpc>
                <a:spcPct val="150000"/>
              </a:lnSpc>
              <a:spcBef>
                <a:spcPts val="0"/>
              </a:spcBef>
              <a:spcAft>
                <a:spcPts val="0"/>
              </a:spcAft>
              <a:buSzPts val="1400"/>
              <a:buFont typeface="Arial"/>
              <a:buAutoNum type="arabicPeriod"/>
            </a:pPr>
            <a:r>
              <a:rPr lang="en-US"/>
              <a:t>Someone who has a decreed debt which is not being paid as provided in the judgement;</a:t>
            </a:r>
            <a:endParaRPr/>
          </a:p>
          <a:p>
            <a:pPr marL="482600" lvl="0" indent="-342900" algn="just" rtl="0">
              <a:lnSpc>
                <a:spcPct val="150000"/>
              </a:lnSpc>
              <a:spcBef>
                <a:spcPts val="0"/>
              </a:spcBef>
              <a:spcAft>
                <a:spcPts val="0"/>
              </a:spcAft>
              <a:buSzPts val="1400"/>
              <a:buFont typeface="Arial"/>
              <a:buAutoNum type="arabicPeriod"/>
            </a:pPr>
            <a:r>
              <a:rPr lang="en-US"/>
              <a:t>Someone who has been convicted of a criminal offence and is serving a sentence of more than twelve months</a:t>
            </a:r>
            <a:endParaRPr/>
          </a:p>
          <a:p>
            <a:pPr marL="482600" lvl="0" indent="-342900" algn="just" rtl="0">
              <a:lnSpc>
                <a:spcPct val="150000"/>
              </a:lnSpc>
              <a:spcBef>
                <a:spcPts val="0"/>
              </a:spcBef>
              <a:spcAft>
                <a:spcPts val="0"/>
              </a:spcAft>
              <a:buSzPts val="1400"/>
              <a:buFont typeface="Arial"/>
              <a:buAutoNum type="arabicPeriod"/>
            </a:pPr>
            <a:r>
              <a:rPr lang="en-US"/>
              <a:t>Someone who has  been convicted of a criminal offence and sentenced to a term of more than twelve months, unless a period of three years has elapsed since his release, or pardon for the offence for which he was sentenced</a:t>
            </a:r>
            <a:endParaRPr/>
          </a:p>
          <a:p>
            <a:pPr marL="482600" lvl="0" indent="-342900" algn="just" rtl="0">
              <a:lnSpc>
                <a:spcPct val="150000"/>
              </a:lnSpc>
              <a:spcBef>
                <a:spcPts val="0"/>
              </a:spcBef>
              <a:spcAft>
                <a:spcPts val="0"/>
              </a:spcAft>
              <a:buSzPts val="1400"/>
              <a:buFont typeface="Arial"/>
              <a:buAutoNum type="arabicPeriod"/>
            </a:pPr>
            <a:r>
              <a:rPr lang="en-US"/>
              <a:t> is a member of the Judiciary.</a:t>
            </a:r>
            <a:endParaRPr/>
          </a:p>
          <a:p>
            <a:pPr marL="457200" lvl="0" indent="-317500" algn="just" rtl="0">
              <a:lnSpc>
                <a:spcPct val="100000"/>
              </a:lnSpc>
              <a:spcBef>
                <a:spcPts val="0"/>
              </a:spcBef>
              <a:spcAft>
                <a:spcPts val="0"/>
              </a:spcAft>
              <a:buSzPts val="1400"/>
              <a:buNone/>
            </a:pPr>
            <a:endParaRPr/>
          </a:p>
        </p:txBody>
      </p:sp>
      <p:sp>
        <p:nvSpPr>
          <p:cNvPr id="110" name="Google Shape;110;p4"/>
          <p:cNvSpPr/>
          <p:nvPr/>
        </p:nvSpPr>
        <p:spPr>
          <a:xfrm>
            <a:off x="7745681" y="6849"/>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txBox="1"/>
          <p:nvPr/>
        </p:nvSpPr>
        <p:spPr>
          <a:xfrm>
            <a:off x="6877407" y="492674"/>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4" descr="Questions"/>
          <p:cNvPicPr preferRelativeResize="0"/>
          <p:nvPr/>
        </p:nvPicPr>
        <p:blipFill rotWithShape="1">
          <a:blip r:embed="rId3">
            <a:alphaModFix/>
          </a:blip>
          <a:srcRect/>
          <a:stretch/>
        </p:blipFill>
        <p:spPr>
          <a:xfrm>
            <a:off x="7978002" y="174932"/>
            <a:ext cx="635483" cy="6354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p:nvPr/>
        </p:nvSpPr>
        <p:spPr>
          <a:xfrm>
            <a:off x="650572" y="175585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a:off x="650572" y="2339722"/>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650572" y="3353608"/>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650572" y="3909313"/>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
          <p:cNvSpPr txBox="1">
            <a:spLocks noGrp="1"/>
          </p:cNvSpPr>
          <p:nvPr>
            <p:ph type="title"/>
          </p:nvPr>
        </p:nvSpPr>
        <p:spPr>
          <a:xfrm>
            <a:off x="815847" y="712332"/>
            <a:ext cx="5631468"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2500" dirty="0">
                <a:latin typeface="Poppins SemiBold"/>
                <a:ea typeface="Poppins SemiBold"/>
                <a:cs typeface="Poppins SemiBold"/>
                <a:sym typeface="Poppins SemiBold"/>
              </a:rPr>
              <a:t>What roles or positions are prohibited for an MP while serving in the Majlis?</a:t>
            </a:r>
            <a:endParaRPr sz="2500" dirty="0">
              <a:latin typeface="Poppins SemiBold"/>
              <a:ea typeface="Poppins SemiBold"/>
              <a:cs typeface="Poppins SemiBold"/>
              <a:sym typeface="Poppins SemiBold"/>
            </a:endParaRPr>
          </a:p>
        </p:txBody>
      </p:sp>
      <p:sp>
        <p:nvSpPr>
          <p:cNvPr id="122" name="Google Shape;122;p5"/>
          <p:cNvSpPr/>
          <p:nvPr/>
        </p:nvSpPr>
        <p:spPr>
          <a:xfrm>
            <a:off x="6692797" y="305624"/>
            <a:ext cx="1525480" cy="116707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txBox="1"/>
          <p:nvPr/>
        </p:nvSpPr>
        <p:spPr>
          <a:xfrm>
            <a:off x="6742886" y="529211"/>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5" descr="Help with solid fill"/>
          <p:cNvPicPr preferRelativeResize="0"/>
          <p:nvPr/>
        </p:nvPicPr>
        <p:blipFill rotWithShape="1">
          <a:blip r:embed="rId3">
            <a:alphaModFix/>
          </a:blip>
          <a:srcRect/>
          <a:stretch/>
        </p:blipFill>
        <p:spPr>
          <a:xfrm>
            <a:off x="7067408" y="630894"/>
            <a:ext cx="638434" cy="638434"/>
          </a:xfrm>
          <a:prstGeom prst="rect">
            <a:avLst/>
          </a:prstGeom>
          <a:noFill/>
          <a:ln>
            <a:noFill/>
          </a:ln>
        </p:spPr>
      </p:pic>
      <p:sp>
        <p:nvSpPr>
          <p:cNvPr id="125" name="Google Shape;125;p5"/>
          <p:cNvSpPr/>
          <p:nvPr/>
        </p:nvSpPr>
        <p:spPr>
          <a:xfrm>
            <a:off x="993526" y="1538341"/>
            <a:ext cx="6712316" cy="329320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1.   the Cabinet of Ministers;</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2.   the office of State Minister, Deputy Minister, or other State office of an equivalent level;</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3.   an Independent Commission or an Independent Office;</a:t>
            </a:r>
            <a:endParaRPr sz="1400" b="0" i="0" u="none" strike="noStrike" cap="none" dirty="0">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4.   the Civil Service;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26" name="Google Shape;126;p5"/>
          <p:cNvPicPr preferRelativeResize="0"/>
          <p:nvPr/>
        </p:nvPicPr>
        <p:blipFill>
          <a:blip r:embed="rId4">
            <a:alphaModFix/>
          </a:blip>
          <a:stretch>
            <a:fillRect/>
          </a:stretch>
        </p:blipFill>
        <p:spPr>
          <a:xfrm>
            <a:off x="6624994" y="2646245"/>
            <a:ext cx="2285074" cy="17870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p:nvPr/>
        </p:nvSpPr>
        <p:spPr>
          <a:xfrm>
            <a:off x="650572" y="1755855"/>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
          <p:cNvSpPr/>
          <p:nvPr/>
        </p:nvSpPr>
        <p:spPr>
          <a:xfrm>
            <a:off x="650572" y="2797903"/>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
          <p:cNvSpPr/>
          <p:nvPr/>
        </p:nvSpPr>
        <p:spPr>
          <a:xfrm>
            <a:off x="650572" y="3353608"/>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650572" y="2301024"/>
            <a:ext cx="685908" cy="46405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a:spLocks noGrp="1"/>
          </p:cNvSpPr>
          <p:nvPr>
            <p:ph type="title"/>
          </p:nvPr>
        </p:nvSpPr>
        <p:spPr>
          <a:xfrm>
            <a:off x="993526" y="526787"/>
            <a:ext cx="5631468"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2500">
                <a:latin typeface="Poppins SemiBold"/>
                <a:ea typeface="Poppins SemiBold"/>
                <a:cs typeface="Poppins SemiBold"/>
                <a:sym typeface="Poppins SemiBold"/>
              </a:rPr>
              <a:t>What roles or positions are prohibited for an MP while serving in the Majlis?</a:t>
            </a:r>
            <a:endParaRPr sz="2500">
              <a:latin typeface="Poppins SemiBold"/>
              <a:ea typeface="Poppins SemiBold"/>
              <a:cs typeface="Poppins SemiBold"/>
              <a:sym typeface="Poppins SemiBold"/>
            </a:endParaRPr>
          </a:p>
        </p:txBody>
      </p:sp>
      <p:sp>
        <p:nvSpPr>
          <p:cNvPr id="136" name="Google Shape;136;p6"/>
          <p:cNvSpPr/>
          <p:nvPr/>
        </p:nvSpPr>
        <p:spPr>
          <a:xfrm>
            <a:off x="6692797" y="305624"/>
            <a:ext cx="1525480" cy="116707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6742886" y="529211"/>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 name="Google Shape;138;p6" descr="Help with solid fill"/>
          <p:cNvPicPr preferRelativeResize="0"/>
          <p:nvPr/>
        </p:nvPicPr>
        <p:blipFill rotWithShape="1">
          <a:blip r:embed="rId3">
            <a:alphaModFix/>
          </a:blip>
          <a:srcRect/>
          <a:stretch/>
        </p:blipFill>
        <p:spPr>
          <a:xfrm>
            <a:off x="7067408" y="630894"/>
            <a:ext cx="638434" cy="638434"/>
          </a:xfrm>
          <a:prstGeom prst="rect">
            <a:avLst/>
          </a:prstGeom>
          <a:noFill/>
          <a:ln>
            <a:noFill/>
          </a:ln>
        </p:spPr>
      </p:pic>
      <p:sp>
        <p:nvSpPr>
          <p:cNvPr id="139" name="Google Shape;139;p6"/>
          <p:cNvSpPr/>
          <p:nvPr/>
        </p:nvSpPr>
        <p:spPr>
          <a:xfrm>
            <a:off x="993526" y="1538341"/>
            <a:ext cx="7106860" cy="278473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5.   a corporation wholly or partly owned or managed by the Government;</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6.   the Armed Forces;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7.   the Police;</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   any other office of the State except an office held by virtue of being a member of the People’s Majlis.</a:t>
            </a:r>
            <a:endParaRPr sz="1400" b="0" i="0" u="none" strike="noStrike" cap="none">
              <a:solidFill>
                <a:srgbClr val="000000"/>
              </a:solidFill>
              <a:latin typeface="Arial"/>
              <a:ea typeface="Arial"/>
              <a:cs typeface="Arial"/>
              <a:sym typeface="Arial"/>
            </a:endParaRPr>
          </a:p>
        </p:txBody>
      </p:sp>
      <p:pic>
        <p:nvPicPr>
          <p:cNvPr id="140" name="Google Shape;140;p6"/>
          <p:cNvPicPr preferRelativeResize="0"/>
          <p:nvPr/>
        </p:nvPicPr>
        <p:blipFill>
          <a:blip r:embed="rId4">
            <a:alphaModFix/>
          </a:blip>
          <a:stretch>
            <a:fillRect/>
          </a:stretch>
        </p:blipFill>
        <p:spPr>
          <a:xfrm>
            <a:off x="5186150" y="2038350"/>
            <a:ext cx="1927300" cy="1112250"/>
          </a:xfrm>
          <a:prstGeom prst="rect">
            <a:avLst/>
          </a:prstGeom>
          <a:noFill/>
          <a:ln>
            <a:noFill/>
          </a:ln>
        </p:spPr>
      </p:pic>
      <p:pic>
        <p:nvPicPr>
          <p:cNvPr id="141" name="Google Shape;141;p6"/>
          <p:cNvPicPr preferRelativeResize="0"/>
          <p:nvPr/>
        </p:nvPicPr>
        <p:blipFill>
          <a:blip r:embed="rId5">
            <a:alphaModFix/>
          </a:blip>
          <a:stretch>
            <a:fillRect/>
          </a:stretch>
        </p:blipFill>
        <p:spPr>
          <a:xfrm>
            <a:off x="5155826" y="3651475"/>
            <a:ext cx="2022374" cy="134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406377" y="361069"/>
            <a:ext cx="5626063"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How is the number of MPs determined?</a:t>
            </a:r>
            <a:endParaRPr sz="2800" dirty="0"/>
          </a:p>
        </p:txBody>
      </p:sp>
      <p:grpSp>
        <p:nvGrpSpPr>
          <p:cNvPr id="147" name="Google Shape;147;p7"/>
          <p:cNvGrpSpPr/>
          <p:nvPr/>
        </p:nvGrpSpPr>
        <p:grpSpPr>
          <a:xfrm>
            <a:off x="1553775" y="874588"/>
            <a:ext cx="3265830" cy="4063999"/>
            <a:chOff x="2321975" y="0"/>
            <a:chExt cx="3265830" cy="4063999"/>
          </a:xfrm>
        </p:grpSpPr>
        <p:sp>
          <p:nvSpPr>
            <p:cNvPr id="148" name="Google Shape;148;p7"/>
            <p:cNvSpPr/>
            <p:nvPr/>
          </p:nvSpPr>
          <p:spPr>
            <a:xfrm rot="-5400000">
              <a:off x="1813935" y="1233870"/>
              <a:ext cx="2612745" cy="1596664"/>
            </a:xfrm>
            <a:prstGeom prst="round2SameRect">
              <a:avLst>
                <a:gd name="adj1" fmla="val 16670"/>
                <a:gd name="adj2" fmla="val 0"/>
              </a:avLst>
            </a:prstGeom>
            <a:solidFill>
              <a:srgbClr val="FFCA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7"/>
            <p:cNvSpPr txBox="1"/>
            <p:nvPr/>
          </p:nvSpPr>
          <p:spPr>
            <a:xfrm>
              <a:off x="2399933" y="803786"/>
              <a:ext cx="1518707" cy="2456831"/>
            </a:xfrm>
            <a:prstGeom prst="rect">
              <a:avLst/>
            </a:prstGeom>
            <a:noFill/>
            <a:ln>
              <a:noFill/>
            </a:ln>
          </p:spPr>
          <p:txBody>
            <a:bodyPr spcFirstLastPara="1" wrap="square" lIns="60950" tIns="101600" rIns="91425" bIns="1016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number of constituencies</a:t>
              </a:r>
              <a:endParaRPr sz="1600" b="0" i="0" u="none" strike="noStrike" cap="none">
                <a:solidFill>
                  <a:srgbClr val="000000"/>
                </a:solidFill>
                <a:latin typeface="Arial"/>
                <a:ea typeface="Arial"/>
                <a:cs typeface="Arial"/>
                <a:sym typeface="Arial"/>
              </a:endParaRPr>
            </a:p>
          </p:txBody>
        </p:sp>
        <p:sp>
          <p:nvSpPr>
            <p:cNvPr id="150" name="Google Shape;150;p7"/>
            <p:cNvSpPr/>
            <p:nvPr/>
          </p:nvSpPr>
          <p:spPr>
            <a:xfrm rot="5400000">
              <a:off x="3483101" y="1233870"/>
              <a:ext cx="2612745" cy="1596664"/>
            </a:xfrm>
            <a:prstGeom prst="round2SameRect">
              <a:avLst>
                <a:gd name="adj1" fmla="val 16670"/>
                <a:gd name="adj2" fmla="val 0"/>
              </a:avLst>
            </a:prstGeom>
            <a:solidFill>
              <a:srgbClr val="FFCA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7"/>
            <p:cNvSpPr txBox="1"/>
            <p:nvPr/>
          </p:nvSpPr>
          <p:spPr>
            <a:xfrm>
              <a:off x="3991142" y="803787"/>
              <a:ext cx="1518707" cy="2456831"/>
            </a:xfrm>
            <a:prstGeom prst="rect">
              <a:avLst/>
            </a:prstGeom>
            <a:noFill/>
            <a:ln>
              <a:noFill/>
            </a:ln>
          </p:spPr>
          <p:txBody>
            <a:bodyPr spcFirstLastPara="1" wrap="square" lIns="91425" tIns="101600" rIns="60950" bIns="1016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population of each administrative division</a:t>
              </a:r>
              <a:endParaRPr sz="1600" b="0" i="0" u="none" strike="noStrike" cap="none">
                <a:solidFill>
                  <a:srgbClr val="000000"/>
                </a:solidFill>
                <a:latin typeface="Arial"/>
                <a:ea typeface="Arial"/>
                <a:cs typeface="Arial"/>
                <a:sym typeface="Arial"/>
              </a:endParaRPr>
            </a:p>
          </p:txBody>
        </p:sp>
        <p:sp>
          <p:nvSpPr>
            <p:cNvPr id="152" name="Google Shape;152;p7"/>
            <p:cNvSpPr/>
            <p:nvPr/>
          </p:nvSpPr>
          <p:spPr>
            <a:xfrm>
              <a:off x="3120145" y="0"/>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rgbClr val="FF7B2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7"/>
            <p:cNvSpPr/>
            <p:nvPr/>
          </p:nvSpPr>
          <p:spPr>
            <a:xfrm rot="10800000">
              <a:off x="3120145" y="2394915"/>
              <a:ext cx="1669165" cy="1669084"/>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rgbClr val="FF7B2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8" name="Picture 4">
            <a:extLst>
              <a:ext uri="{FF2B5EF4-FFF2-40B4-BE49-F238E27FC236}">
                <a16:creationId xmlns:a16="http://schemas.microsoft.com/office/drawing/2014/main" id="{ED07F102-FDCE-0356-E3F5-74F89DB70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98" r="11337"/>
          <a:stretch/>
        </p:blipFill>
        <p:spPr bwMode="auto">
          <a:xfrm>
            <a:off x="5508912" y="1949323"/>
            <a:ext cx="2282989" cy="1836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54373" y="126538"/>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a:solidFill>
                  <a:schemeClr val="accent5"/>
                </a:solidFill>
                <a:latin typeface="Poppins SemiBold"/>
                <a:ea typeface="Poppins SemiBold"/>
                <a:cs typeface="Poppins SemiBold"/>
                <a:sym typeface="Poppins SemiBold"/>
              </a:rPr>
              <a:t>How is the number of MPs determined?</a:t>
            </a:r>
            <a:endParaRPr sz="2800"/>
          </a:p>
        </p:txBody>
      </p:sp>
      <p:pic>
        <p:nvPicPr>
          <p:cNvPr id="159" name="Google Shape;159;p8" descr="https://lh7-us.googleusercontent.com/b0K4HsHm98wcEarEanwa8-OqQeQsmpu8z9P5iAIoKUyF-cc6X9pQ8mbl3RjGFPg2sP9PeCjf-2hZ4_19Y-Zpo41_7meVRIc_Iwt1QMezS-xHkEFFIqSvwfllaQ1-wxVr5y4OM39JYJAH"/>
          <p:cNvPicPr preferRelativeResize="0"/>
          <p:nvPr/>
        </p:nvPicPr>
        <p:blipFill rotWithShape="1">
          <a:blip r:embed="rId3">
            <a:alphaModFix/>
          </a:blip>
          <a:srcRect t="-5310" b="5309"/>
          <a:stretch/>
        </p:blipFill>
        <p:spPr>
          <a:xfrm>
            <a:off x="1821406" y="249827"/>
            <a:ext cx="5415787" cy="4634196"/>
          </a:xfrm>
          <a:prstGeom prst="rect">
            <a:avLst/>
          </a:prstGeom>
          <a:noFill/>
          <a:ln>
            <a:noFill/>
          </a:ln>
        </p:spPr>
      </p:pic>
      <p:sp>
        <p:nvSpPr>
          <p:cNvPr id="160" name="Google Shape;160;p8"/>
          <p:cNvSpPr txBox="1"/>
          <p:nvPr/>
        </p:nvSpPr>
        <p:spPr>
          <a:xfrm>
            <a:off x="3515271" y="2911019"/>
            <a:ext cx="554025" cy="253200"/>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Narudhoo</a:t>
            </a:r>
            <a:endParaRPr sz="500" b="1" dirty="0">
              <a:solidFill>
                <a:schemeClr val="dk1"/>
              </a:solidFill>
            </a:endParaRPr>
          </a:p>
          <a:p>
            <a:pPr marL="0" lvl="0" indent="0" algn="l" rtl="0">
              <a:spcBef>
                <a:spcPts val="0"/>
              </a:spcBef>
              <a:spcAft>
                <a:spcPts val="0"/>
              </a:spcAft>
              <a:buNone/>
            </a:pPr>
            <a:r>
              <a:rPr lang="en-US" sz="500" b="1" dirty="0">
                <a:solidFill>
                  <a:schemeClr val="dk1"/>
                </a:solidFill>
              </a:rPr>
              <a:t>622</a:t>
            </a:r>
            <a:endParaRPr sz="500" b="1" dirty="0">
              <a:solidFill>
                <a:schemeClr val="dk1"/>
              </a:solidFill>
            </a:endParaRPr>
          </a:p>
        </p:txBody>
      </p:sp>
      <p:sp>
        <p:nvSpPr>
          <p:cNvPr id="161" name="Google Shape;161;p8"/>
          <p:cNvSpPr txBox="1"/>
          <p:nvPr/>
        </p:nvSpPr>
        <p:spPr>
          <a:xfrm>
            <a:off x="3953650" y="3225863"/>
            <a:ext cx="554025" cy="253199"/>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Milandhoo</a:t>
            </a:r>
            <a:endParaRPr sz="500" b="1" dirty="0">
              <a:solidFill>
                <a:schemeClr val="dk1"/>
              </a:solidFill>
            </a:endParaRPr>
          </a:p>
          <a:p>
            <a:pPr marL="0" lvl="0" indent="0" algn="l" rtl="0">
              <a:spcBef>
                <a:spcPts val="0"/>
              </a:spcBef>
              <a:spcAft>
                <a:spcPts val="0"/>
              </a:spcAft>
              <a:buNone/>
            </a:pPr>
            <a:r>
              <a:rPr lang="en-US" sz="500" b="1" dirty="0">
                <a:solidFill>
                  <a:schemeClr val="dk1"/>
                </a:solidFill>
              </a:rPr>
              <a:t>2415</a:t>
            </a:r>
            <a:endParaRPr sz="500" b="1" dirty="0">
              <a:solidFill>
                <a:schemeClr val="dk1"/>
              </a:solidFill>
            </a:endParaRPr>
          </a:p>
        </p:txBody>
      </p:sp>
      <p:sp>
        <p:nvSpPr>
          <p:cNvPr id="162" name="Google Shape;162;p8"/>
          <p:cNvSpPr txBox="1"/>
          <p:nvPr/>
        </p:nvSpPr>
        <p:spPr>
          <a:xfrm>
            <a:off x="4379051" y="2981075"/>
            <a:ext cx="466200" cy="207600"/>
          </a:xfrm>
          <a:prstGeom prst="rect">
            <a:avLst/>
          </a:prstGeom>
          <a:solidFill>
            <a:srgbClr val="4A8F2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 b="1" dirty="0" err="1">
                <a:solidFill>
                  <a:schemeClr val="dk1"/>
                </a:solidFill>
              </a:rPr>
              <a:t>Feevah</a:t>
            </a:r>
            <a:endParaRPr sz="500" b="1" dirty="0">
              <a:solidFill>
                <a:schemeClr val="dk1"/>
              </a:solidFill>
            </a:endParaRPr>
          </a:p>
          <a:p>
            <a:pPr marL="0" lvl="0" indent="0" algn="l" rtl="0">
              <a:spcBef>
                <a:spcPts val="0"/>
              </a:spcBef>
              <a:spcAft>
                <a:spcPts val="0"/>
              </a:spcAft>
              <a:buNone/>
            </a:pPr>
            <a:r>
              <a:rPr lang="en-US" sz="500" b="1" dirty="0">
                <a:solidFill>
                  <a:schemeClr val="dk1"/>
                </a:solidFill>
              </a:rPr>
              <a:t>1107</a:t>
            </a:r>
            <a:endParaRPr sz="5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title"/>
          </p:nvPr>
        </p:nvSpPr>
        <p:spPr>
          <a:xfrm>
            <a:off x="337039" y="396401"/>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Role of </a:t>
            </a:r>
            <a:r>
              <a:rPr lang="en-US" sz="2000" dirty="0">
                <a:solidFill>
                  <a:schemeClr val="accent5"/>
                </a:solidFill>
              </a:rPr>
              <a:t>MPs</a:t>
            </a:r>
            <a:r>
              <a:rPr lang="en-US" sz="2000" dirty="0">
                <a:solidFill>
                  <a:schemeClr val="accent5"/>
                </a:solidFill>
                <a:latin typeface="Poppins SemiBold"/>
                <a:ea typeface="Poppins SemiBold"/>
                <a:cs typeface="Poppins SemiBold"/>
                <a:sym typeface="Poppins SemiBold"/>
              </a:rPr>
              <a:t>:</a:t>
            </a:r>
            <a:endParaRPr sz="2800" dirty="0"/>
          </a:p>
        </p:txBody>
      </p:sp>
      <p:grpSp>
        <p:nvGrpSpPr>
          <p:cNvPr id="168" name="Google Shape;168;p10"/>
          <p:cNvGrpSpPr/>
          <p:nvPr/>
        </p:nvGrpSpPr>
        <p:grpSpPr>
          <a:xfrm>
            <a:off x="1684123" y="541161"/>
            <a:ext cx="5775752" cy="4061177"/>
            <a:chOff x="160123" y="1411"/>
            <a:chExt cx="5775752" cy="4061177"/>
          </a:xfrm>
        </p:grpSpPr>
        <p:sp>
          <p:nvSpPr>
            <p:cNvPr id="169" name="Google Shape;169;p10"/>
            <p:cNvSpPr/>
            <p:nvPr/>
          </p:nvSpPr>
          <p:spPr>
            <a:xfrm>
              <a:off x="2155507" y="2277603"/>
              <a:ext cx="1784985" cy="1784985"/>
            </a:xfrm>
            <a:prstGeom prst="ellipse">
              <a:avLst/>
            </a:prstGeom>
            <a:solidFill>
              <a:srgbClr val="C960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txBox="1"/>
            <p:nvPr/>
          </p:nvSpPr>
          <p:spPr>
            <a:xfrm>
              <a:off x="2416912" y="2539008"/>
              <a:ext cx="1262175" cy="1262175"/>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legislation</a:t>
              </a:r>
              <a:endParaRPr sz="2100" b="0" i="0" u="none" strike="noStrike" cap="none">
                <a:solidFill>
                  <a:schemeClr val="lt1"/>
                </a:solidFill>
                <a:latin typeface="Arial"/>
                <a:ea typeface="Arial"/>
                <a:cs typeface="Arial"/>
                <a:sym typeface="Arial"/>
              </a:endParaRPr>
            </a:p>
          </p:txBody>
        </p:sp>
        <p:sp>
          <p:nvSpPr>
            <p:cNvPr id="171" name="Google Shape;171;p10"/>
            <p:cNvSpPr/>
            <p:nvPr/>
          </p:nvSpPr>
          <p:spPr>
            <a:xfrm rot="-8700000">
              <a:off x="871449" y="1920360"/>
              <a:ext cx="1510013" cy="508720"/>
            </a:xfrm>
            <a:prstGeom prst="leftArrow">
              <a:avLst>
                <a:gd name="adj1" fmla="val 60000"/>
                <a:gd name="adj2" fmla="val 50000"/>
              </a:avLst>
            </a:prstGeom>
            <a:solidFill>
              <a:srgbClr val="F376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160123" y="1063372"/>
              <a:ext cx="1695735" cy="1356588"/>
            </a:xfrm>
            <a:prstGeom prst="roundRect">
              <a:avLst>
                <a:gd name="adj" fmla="val 10000"/>
              </a:avLst>
            </a:prstGeom>
            <a:solidFill>
              <a:srgbClr val="BA59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p:nvPr/>
          </p:nvSpPr>
          <p:spPr>
            <a:xfrm>
              <a:off x="199856" y="1103105"/>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creating</a:t>
              </a:r>
              <a:endParaRPr sz="2500" b="0" i="0" u="none" strike="noStrike" cap="none">
                <a:solidFill>
                  <a:schemeClr val="lt1"/>
                </a:solidFill>
                <a:latin typeface="Arial"/>
                <a:ea typeface="Arial"/>
                <a:cs typeface="Arial"/>
                <a:sym typeface="Arial"/>
              </a:endParaRPr>
            </a:p>
          </p:txBody>
        </p:sp>
        <p:sp>
          <p:nvSpPr>
            <p:cNvPr id="174" name="Google Shape;174;p10"/>
            <p:cNvSpPr/>
            <p:nvPr/>
          </p:nvSpPr>
          <p:spPr>
            <a:xfrm rot="-5400000">
              <a:off x="2292993" y="1180352"/>
              <a:ext cx="1510013" cy="508720"/>
            </a:xfrm>
            <a:prstGeom prst="leftArrow">
              <a:avLst>
                <a:gd name="adj1" fmla="val 60000"/>
                <a:gd name="adj2" fmla="val 50000"/>
              </a:avLst>
            </a:prstGeom>
            <a:solidFill>
              <a:srgbClr val="FCA8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0"/>
            <p:cNvSpPr/>
            <p:nvPr/>
          </p:nvSpPr>
          <p:spPr>
            <a:xfrm>
              <a:off x="2200132" y="1411"/>
              <a:ext cx="1695735" cy="1356588"/>
            </a:xfrm>
            <a:prstGeom prst="roundRect">
              <a:avLst>
                <a:gd name="adj" fmla="val 10000"/>
              </a:avLst>
            </a:prstGeom>
            <a:solidFill>
              <a:srgbClr val="F6967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txBox="1"/>
            <p:nvPr/>
          </p:nvSpPr>
          <p:spPr>
            <a:xfrm>
              <a:off x="2239865" y="41144"/>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discussing</a:t>
              </a:r>
              <a:endParaRPr sz="2500" b="0" i="0" u="none" strike="noStrike" cap="none">
                <a:solidFill>
                  <a:schemeClr val="lt1"/>
                </a:solidFill>
                <a:latin typeface="Arial"/>
                <a:ea typeface="Arial"/>
                <a:cs typeface="Arial"/>
                <a:sym typeface="Arial"/>
              </a:endParaRPr>
            </a:p>
          </p:txBody>
        </p:sp>
        <p:sp>
          <p:nvSpPr>
            <p:cNvPr id="177" name="Google Shape;177;p10"/>
            <p:cNvSpPr/>
            <p:nvPr/>
          </p:nvSpPr>
          <p:spPr>
            <a:xfrm rot="-2100000">
              <a:off x="3714536" y="1920360"/>
              <a:ext cx="1510013" cy="508720"/>
            </a:xfrm>
            <a:prstGeom prst="leftArrow">
              <a:avLst>
                <a:gd name="adj1" fmla="val 60000"/>
                <a:gd name="adj2" fmla="val 50000"/>
              </a:avLst>
            </a:prstGeom>
            <a:solidFill>
              <a:srgbClr val="FCA8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0"/>
            <p:cNvSpPr/>
            <p:nvPr/>
          </p:nvSpPr>
          <p:spPr>
            <a:xfrm>
              <a:off x="4240140" y="1063372"/>
              <a:ext cx="1695735" cy="1356588"/>
            </a:xfrm>
            <a:prstGeom prst="roundRect">
              <a:avLst>
                <a:gd name="adj" fmla="val 10000"/>
              </a:avLst>
            </a:prstGeom>
            <a:solidFill>
              <a:srgbClr val="F6967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0"/>
            <p:cNvSpPr txBox="1"/>
            <p:nvPr/>
          </p:nvSpPr>
          <p:spPr>
            <a:xfrm>
              <a:off x="4279873" y="1103105"/>
              <a:ext cx="1616269" cy="1277122"/>
            </a:xfrm>
            <a:prstGeom prst="rect">
              <a:avLst/>
            </a:prstGeom>
            <a:noFill/>
            <a:ln>
              <a:noFill/>
            </a:ln>
          </p:spPr>
          <p:txBody>
            <a:bodyPr spcFirstLastPara="1" wrap="square" lIns="47625" tIns="47625" rIns="47625" bIns="4762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passing</a:t>
              </a:r>
              <a:endParaRPr sz="2500" b="0" i="0" u="none" strike="noStrike"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1130</Words>
  <Application>Microsoft Office PowerPoint</Application>
  <PresentationFormat>On-screen Show (16:9)</PresentationFormat>
  <Paragraphs>102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 Education by Slidesgo</vt:lpstr>
      <vt:lpstr> Members of Parliament</vt:lpstr>
      <vt:lpstr>Who is a Member of Parliament or MP?</vt:lpstr>
      <vt:lpstr>Who can become an MP?</vt:lpstr>
      <vt:lpstr>Who cannot become an MP?</vt:lpstr>
      <vt:lpstr>What roles or positions are prohibited for an MP while serving in the Majlis?</vt:lpstr>
      <vt:lpstr>What roles or positions are prohibited for an MP while serving in the Majlis?</vt:lpstr>
      <vt:lpstr>How is the number of MPs determined?</vt:lpstr>
      <vt:lpstr>How is the number of MPs determined?</vt:lpstr>
      <vt:lpstr>Role of MPs:</vt:lpstr>
      <vt:lpstr>PowerPoint Presentation</vt:lpstr>
      <vt:lpstr>Privilege of members</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 of Parliament</dc:title>
  <dc:creator>Adam Mufassir</dc:creator>
  <cp:lastModifiedBy>Hassan Rafeeu</cp:lastModifiedBy>
  <cp:revision>5</cp:revision>
  <dcterms:modified xsi:type="dcterms:W3CDTF">2024-09-22T05:09:25Z</dcterms:modified>
</cp:coreProperties>
</file>